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34" r:id="rId1"/>
  </p:sldMasterIdLst>
  <p:sldIdLst>
    <p:sldId id="256" r:id="rId2"/>
    <p:sldId id="258" r:id="rId3"/>
    <p:sldId id="259" r:id="rId4"/>
    <p:sldId id="260" r:id="rId5"/>
    <p:sldId id="261" r:id="rId6"/>
    <p:sldId id="257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3529F"/>
    <a:srgbClr val="D7D7D7"/>
    <a:srgbClr val="9695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6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23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5102-0DFC-45ED-B336-48A49FC269BD}" type="datetimeFigureOut">
              <a:rPr lang="en-CA" smtClean="0"/>
              <a:t>2020-02-19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C7539-7EA1-4C08-A9A9-82B54CE625E3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28842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5102-0DFC-45ED-B336-48A49FC269BD}" type="datetimeFigureOut">
              <a:rPr lang="en-CA" smtClean="0"/>
              <a:t>2020-02-19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C7539-7EA1-4C08-A9A9-82B54CE625E3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439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5102-0DFC-45ED-B336-48A49FC269BD}" type="datetimeFigureOut">
              <a:rPr lang="en-CA" smtClean="0"/>
              <a:t>2020-02-19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C7539-7EA1-4C08-A9A9-82B54CE625E3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6292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5102-0DFC-45ED-B336-48A49FC269BD}" type="datetimeFigureOut">
              <a:rPr lang="en-CA" smtClean="0"/>
              <a:t>2020-02-19</a:t>
            </a:fld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C7539-7EA1-4C08-A9A9-82B54CE625E3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18948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5102-0DFC-45ED-B336-48A49FC269BD}" type="datetimeFigureOut">
              <a:rPr lang="en-CA" smtClean="0"/>
              <a:t>2020-02-19</a:t>
            </a:fld>
            <a:endParaRPr lang="en-C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C7539-7EA1-4C08-A9A9-82B54CE625E3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1709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5102-0DFC-45ED-B336-48A49FC269BD}" type="datetimeFigureOut">
              <a:rPr lang="en-CA" smtClean="0"/>
              <a:t>2020-02-19</a:t>
            </a:fld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C7539-7EA1-4C08-A9A9-82B54CE625E3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17247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5102-0DFC-45ED-B336-48A49FC269BD}" type="datetimeFigureOut">
              <a:rPr lang="en-CA" smtClean="0"/>
              <a:t>2020-02-19</a:t>
            </a:fld>
            <a:endParaRPr lang="en-C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C7539-7EA1-4C08-A9A9-82B54CE625E3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00101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5102-0DFC-45ED-B336-48A49FC269BD}" type="datetimeFigureOut">
              <a:rPr lang="en-CA" smtClean="0"/>
              <a:t>2020-02-19</a:t>
            </a:fld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C7539-7EA1-4C08-A9A9-82B54CE625E3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16144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5102-0DFC-45ED-B336-48A49FC269BD}" type="datetimeFigureOut">
              <a:rPr lang="en-CA" smtClean="0"/>
              <a:t>2020-02-19</a:t>
            </a:fld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C7539-7EA1-4C08-A9A9-82B54CE625E3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0706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5102-0DFC-45ED-B336-48A49FC269BD}" type="datetimeFigureOut">
              <a:rPr lang="en-CA" smtClean="0"/>
              <a:t>2020-02-19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C7539-7EA1-4C08-A9A9-82B54CE625E3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81750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5102-0DFC-45ED-B336-48A49FC269BD}" type="datetimeFigureOut">
              <a:rPr lang="en-CA" smtClean="0"/>
              <a:t>2020-02-19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C7539-7EA1-4C08-A9A9-82B54CE625E3}" type="slidenum">
              <a:rPr lang="en-CA" smtClean="0"/>
              <a:t>‹#›</a:t>
            </a:fld>
            <a:endParaRPr lang="en-CA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519173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5102-0DFC-45ED-B336-48A49FC269BD}" type="datetimeFigureOut">
              <a:rPr lang="en-CA" smtClean="0"/>
              <a:t>2020-02-19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C7539-7EA1-4C08-A9A9-82B54CE625E3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747908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5102-0DFC-45ED-B336-48A49FC269BD}" type="datetimeFigureOut">
              <a:rPr lang="en-CA" smtClean="0"/>
              <a:t>2020-02-19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C7539-7EA1-4C08-A9A9-82B54CE625E3}" type="slidenum">
              <a:rPr lang="en-CA" smtClean="0"/>
              <a:t>‹#›</a:t>
            </a:fld>
            <a:endParaRPr lang="en-CA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168106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5102-0DFC-45ED-B336-48A49FC269BD}" type="datetimeFigureOut">
              <a:rPr lang="en-CA" smtClean="0"/>
              <a:t>2020-02-19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C7539-7EA1-4C08-A9A9-82B54CE625E3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340339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5102-0DFC-45ED-B336-48A49FC269BD}" type="datetimeFigureOut">
              <a:rPr lang="en-CA" smtClean="0"/>
              <a:t>2020-02-19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C7539-7EA1-4C08-A9A9-82B54CE625E3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78433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5102-0DFC-45ED-B336-48A49FC269BD}" type="datetimeFigureOut">
              <a:rPr lang="en-CA" smtClean="0"/>
              <a:t>2020-02-19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C7539-7EA1-4C08-A9A9-82B54CE625E3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874175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3767769"/>
            <a:ext cx="12192000" cy="20271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7500" y="3995452"/>
            <a:ext cx="896038" cy="89603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929" y="3995452"/>
            <a:ext cx="896038" cy="89603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8394" y="3995452"/>
            <a:ext cx="896038" cy="896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083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34648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65102-0DFC-45ED-B336-48A49FC269BD}" type="datetimeFigureOut">
              <a:rPr lang="en-CA" smtClean="0"/>
              <a:t>2020-02-19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35C7539-7EA1-4C08-A9A9-82B54CE625E3}" type="slidenum">
              <a:rPr lang="en-CA" smtClean="0"/>
              <a:t>‹#›</a:t>
            </a:fld>
            <a:endParaRPr lang="en-CA" dirty="0"/>
          </a:p>
        </p:txBody>
      </p:sp>
      <p:sp>
        <p:nvSpPr>
          <p:cNvPr id="18" name="Text Placeholder 22">
            <a:extLst>
              <a:ext uri="{FF2B5EF4-FFF2-40B4-BE49-F238E27FC236}">
                <a16:creationId xmlns:a16="http://schemas.microsoft.com/office/drawing/2014/main" id="{2270D495-2946-47C9-8898-3E3BE069F338}"/>
              </a:ext>
            </a:extLst>
          </p:cNvPr>
          <p:cNvSpPr txBox="1">
            <a:spLocks/>
          </p:cNvSpPr>
          <p:nvPr userDrawn="1"/>
        </p:nvSpPr>
        <p:spPr>
          <a:xfrm>
            <a:off x="11409985" y="6308725"/>
            <a:ext cx="561975" cy="419100"/>
          </a:xfrm>
          <a:prstGeom prst="rect">
            <a:avLst/>
          </a:prstGeom>
        </p:spPr>
        <p:txBody>
          <a:bodyPr anchor="b"/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000" b="0" i="0" kern="120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000" b="0" i="0" kern="120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000" b="0" i="0" kern="120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000" b="0" i="0" kern="120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000" b="0" i="0" kern="120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31451F-D62A-7F4A-818F-94E5FE9E6579}" type="slidenum">
              <a:rPr lang="en-US" smtClean="0">
                <a:solidFill>
                  <a:srgbClr val="FFFFFF">
                    <a:lumMod val="65000"/>
                  </a:srgbClr>
                </a:solidFill>
                <a:latin typeface="Calibri" charset="0"/>
                <a:ea typeface="Calibri" charset="0"/>
                <a:cs typeface="Calibri" charset="0"/>
              </a:rPr>
              <a:pPr/>
              <a:t>‹#›</a:t>
            </a:fld>
            <a:endParaRPr lang="en-US" dirty="0">
              <a:solidFill>
                <a:srgbClr val="FFFFFF">
                  <a:lumMod val="65000"/>
                </a:srgbClr>
              </a:solidFill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81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  <p:sldLayoutId id="2147483747" r:id="rId13"/>
    <p:sldLayoutId id="2147483748" r:id="rId14"/>
    <p:sldLayoutId id="2147483749" r:id="rId15"/>
    <p:sldLayoutId id="2147483750" r:id="rId16"/>
    <p:sldLayoutId id="2147483751" r:id="rId17"/>
    <p:sldLayoutId id="2147483752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48000"/>
          </a:schemeClr>
        </a:solidFill>
        <a:effectLst/>
      </p:bgPr>
    </p:bg>
    <p:spTree>
      <p:nvGrpSpPr>
        <p:cNvPr id="1" name="windwardStudios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153" y="1663547"/>
            <a:ext cx="10888596" cy="193899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b">
              <a:lnSpc>
                <a:spcPts val="4800"/>
              </a:lnSpc>
            </a:pPr>
            <a:r>
              <a:rPr lang="en-US" sz="6400" dirty="0"/>
              <a:t>SOX Audit 2020 Report </a:t>
            </a:r>
          </a:p>
          <a:p>
            <a:pPr fontAlgn="b">
              <a:lnSpc>
                <a:spcPts val="4800"/>
              </a:lnSpc>
            </a:pPr>
            <a:endParaRPr lang="en-US" sz="6400" dirty="0"/>
          </a:p>
          <a:p>
            <a:pPr fontAlgn="b">
              <a:lnSpc>
                <a:spcPts val="4800"/>
              </a:lnSpc>
            </a:pPr>
            <a:r>
              <a:rPr lang="en-US" sz="8000" dirty="0"/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75702" y="4902389"/>
            <a:ext cx="3685284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ctr"/>
            <a:r>
              <a:rPr lang="en-US" dirty="0"/>
              <a:t>Conclusion/Rating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81649" y="4902389"/>
            <a:ext cx="3611334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ctr"/>
            <a:r>
              <a:rPr lang="en-US" dirty="0"/>
              <a:t>Project Processes Start Date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65831" y="4902389"/>
            <a:ext cx="3598466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ctr"/>
            <a:r>
              <a:rPr lang="en-US" dirty="0"/>
              <a:t>Project Target Completion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78386" y="5374591"/>
            <a:ext cx="2673427" cy="307777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ctr"/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4759286" y="5374591"/>
            <a:ext cx="2673427" cy="307777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ctr"/>
            <a:r>
              <a:rPr lang="en-US" sz="1400" dirty="0"/>
              <a:t>July  1, 2019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53252" y="5374591"/>
            <a:ext cx="2673427" cy="307777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ctr"/>
            <a:r>
              <a:rPr lang="en-US" sz="1400" dirty="0"/>
              <a:t>June 30, 2020</a:t>
            </a:r>
          </a:p>
        </p:txBody>
      </p:sp>
      <p:sp>
        <p:nvSpPr>
          <p:cNvPr id="9" name="Text Placeholder 20"/>
          <p:cNvSpPr txBox="1">
            <a:spLocks/>
          </p:cNvSpPr>
          <p:nvPr/>
        </p:nvSpPr>
        <p:spPr>
          <a:xfrm>
            <a:off x="195263" y="6356350"/>
            <a:ext cx="11384699" cy="365125"/>
          </a:xfrm>
          <a:prstGeom prst="rect">
            <a:avLst/>
          </a:prstGeom>
        </p:spPr>
        <p:txBody>
          <a:bodyPr numCol="2" anchor="b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000" b="0" i="0" kern="120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000" b="0" i="0" kern="120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000" b="0" i="0" kern="120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000" b="0" i="0" kern="120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000" b="0" i="0" kern="120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  | PRIVATE &amp; CONFIDENTIAL| </a:t>
            </a:r>
            <a:r>
              <a:rPr lang="en-US" sz="8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Not Approved for Distribution Without Prior Approval  </a:t>
            </a:r>
          </a:p>
          <a:p>
            <a:pPr algn="r"/>
            <a:r>
              <a:rPr lang="en-US" sz="800" b="1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SOX Audit 2020 Report </a:t>
            </a:r>
            <a:r>
              <a:rPr lang="en-US" sz="8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|  Generated on February 11, 2020 </a:t>
            </a:r>
          </a:p>
        </p:txBody>
      </p:sp>
      <p:sp>
        <p:nvSpPr>
          <p:cNvPr id="10" name="TextBox 13"/>
          <p:cNvSpPr txBox="1"/>
          <p:nvPr/>
        </p:nvSpPr>
        <p:spPr>
          <a:xfrm>
            <a:off x="5819892" y="6307732"/>
            <a:ext cx="1539409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endParaRPr lang="en-US" dirty="0"/>
          </a:p>
        </p:txBody>
      </p:sp>
      <p:pic>
        <p:nvPicPr>
          <p:cNvPr id="11" name="windwardReports"/>
          <p:cNvPicPr/>
          <p:nvPr/>
        </p:nvPicPr>
        <p:blipFill>
          <a:blip r:embed="rId2"/>
          <a:stretch>
            <a:fillRect/>
          </a:stretch>
        </p:blipFill>
        <p:spPr>
          <a:xfrm>
            <a:off x="5819775" y="6307456"/>
            <a:ext cx="444500" cy="444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windwardStudios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2492771"/>
              </p:ext>
            </p:extLst>
          </p:nvPr>
        </p:nvGraphicFramePr>
        <p:xfrm>
          <a:off x="1017270" y="1407160"/>
          <a:ext cx="8444276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22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21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Overall Assurance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alpha val="4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Conclusion/Rating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alpha val="4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 54%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extBox 7"/>
          <p:cNvSpPr txBox="1"/>
          <p:nvPr/>
        </p:nvSpPr>
        <p:spPr>
          <a:xfrm>
            <a:off x="2015099" y="2603717"/>
            <a:ext cx="2272553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  <p:pic>
        <p:nvPicPr>
          <p:cNvPr id="3" name="windwardReports"/>
          <p:cNvPicPr/>
          <p:nvPr/>
        </p:nvPicPr>
        <p:blipFill>
          <a:blip r:embed="rId2"/>
          <a:stretch>
            <a:fillRect/>
          </a:stretch>
        </p:blipFill>
        <p:spPr>
          <a:xfrm>
            <a:off x="1841397" y="2630580"/>
            <a:ext cx="3246069" cy="3107356"/>
          </a:xfrm>
          <a:prstGeom prst="rect">
            <a:avLst/>
          </a:prstGeom>
        </p:spPr>
      </p:pic>
      <p:sp>
        <p:nvSpPr>
          <p:cNvPr id="4" name="TextBox 8"/>
          <p:cNvSpPr txBox="1"/>
          <p:nvPr/>
        </p:nvSpPr>
        <p:spPr>
          <a:xfrm>
            <a:off x="7188993" y="2603716"/>
            <a:ext cx="22725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5" name="windwardReports"/>
          <p:cNvPicPr/>
          <p:nvPr/>
        </p:nvPicPr>
        <p:blipFill>
          <a:blip r:embed="rId3"/>
          <a:stretch>
            <a:fillRect/>
          </a:stretch>
        </p:blipFill>
        <p:spPr>
          <a:xfrm>
            <a:off x="5819775" y="2446137"/>
            <a:ext cx="3246069" cy="3291799"/>
          </a:xfrm>
          <a:prstGeom prst="rect">
            <a:avLst/>
          </a:prstGeom>
        </p:spPr>
      </p:pic>
      <p:sp>
        <p:nvSpPr>
          <p:cNvPr id="6" name="TextBox 2"/>
          <p:cNvSpPr txBox="1"/>
          <p:nvPr/>
        </p:nvSpPr>
        <p:spPr>
          <a:xfrm>
            <a:off x="1215282" y="2357282"/>
            <a:ext cx="38721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Deficiency by Severity</a:t>
            </a:r>
          </a:p>
        </p:txBody>
      </p:sp>
      <p:sp>
        <p:nvSpPr>
          <p:cNvPr id="11" name="TextBox 9"/>
          <p:cNvSpPr txBox="1"/>
          <p:nvPr/>
        </p:nvSpPr>
        <p:spPr>
          <a:xfrm>
            <a:off x="5271680" y="2338942"/>
            <a:ext cx="41012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Deficiency by Owner</a:t>
            </a:r>
          </a:p>
        </p:txBody>
      </p:sp>
      <p:graphicFrame>
        <p:nvGraphicFramePr>
          <p:cNvPr id="12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6181665"/>
              </p:ext>
            </p:extLst>
          </p:nvPr>
        </p:nvGraphicFramePr>
        <p:xfrm>
          <a:off x="1021715" y="377825"/>
          <a:ext cx="8361982" cy="5791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83619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55600">
                <a:tc>
                  <a:txBody>
                    <a:bodyPr/>
                    <a:lstStyle/>
                    <a:p>
                      <a:r>
                        <a:rPr kumimoji="0" lang="en-US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charset="0"/>
                        </a:rPr>
                        <a:t> Results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5352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rgbClr val="5352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Text Placeholder 20"/>
          <p:cNvSpPr txBox="1">
            <a:spLocks/>
          </p:cNvSpPr>
          <p:nvPr/>
        </p:nvSpPr>
        <p:spPr>
          <a:xfrm>
            <a:off x="195263" y="6356350"/>
            <a:ext cx="11384699" cy="365125"/>
          </a:xfrm>
          <a:prstGeom prst="rect">
            <a:avLst/>
          </a:prstGeom>
        </p:spPr>
        <p:txBody>
          <a:bodyPr numCol="2" anchor="b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000" b="0" i="0" kern="120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000" b="0" i="0" kern="120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000" b="0" i="0" kern="120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000" b="0" i="0" kern="120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000" b="0" i="0" kern="120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  | PRIVATE &amp; CONFIDENTIAL| </a:t>
            </a:r>
            <a:r>
              <a:rPr lang="en-US" sz="8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Not Approved for Distribution Without Prior Approval  </a:t>
            </a:r>
          </a:p>
          <a:p>
            <a:pPr algn="r"/>
            <a:r>
              <a:rPr lang="en-US" sz="800" b="1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SOX Audit 2020 Report </a:t>
            </a:r>
            <a:r>
              <a:rPr lang="en-US" sz="8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|  Generated on February 11, 2020 </a:t>
            </a:r>
          </a:p>
        </p:txBody>
      </p:sp>
      <p:sp>
        <p:nvSpPr>
          <p:cNvPr id="9" name="TextBox 11"/>
          <p:cNvSpPr txBox="1"/>
          <p:nvPr/>
        </p:nvSpPr>
        <p:spPr>
          <a:xfrm>
            <a:off x="5819892" y="6307732"/>
            <a:ext cx="1539409" cy="120032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10" name="windwardReports"/>
          <p:cNvPicPr/>
          <p:nvPr/>
        </p:nvPicPr>
        <p:blipFill>
          <a:blip r:embed="rId4"/>
          <a:stretch>
            <a:fillRect/>
          </a:stretch>
        </p:blipFill>
        <p:spPr>
          <a:xfrm>
            <a:off x="5819775" y="6307456"/>
            <a:ext cx="444500" cy="444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windwardStudios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/>
          <p:nvPr/>
        </p:nvSpPr>
        <p:spPr>
          <a:xfrm>
            <a:off x="1529758" y="1236784"/>
            <a:ext cx="2498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3" name="windwardReports"/>
          <p:cNvPicPr/>
          <p:nvPr/>
        </p:nvPicPr>
        <p:blipFill>
          <a:blip r:embed="rId2"/>
          <a:stretch>
            <a:fillRect/>
          </a:stretch>
        </p:blipFill>
        <p:spPr>
          <a:xfrm>
            <a:off x="1529715" y="1236979"/>
            <a:ext cx="7534386" cy="4595649"/>
          </a:xfrm>
          <a:prstGeom prst="rect">
            <a:avLst/>
          </a:prstGeom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1013427"/>
              </p:ext>
            </p:extLst>
          </p:nvPr>
        </p:nvGraphicFramePr>
        <p:xfrm>
          <a:off x="665480" y="377825"/>
          <a:ext cx="8709339" cy="5791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87093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55600">
                <a:tc>
                  <a:txBody>
                    <a:bodyPr/>
                    <a:lstStyle/>
                    <a:p>
                      <a:r>
                        <a:rPr kumimoji="0" lang="en-US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charset="0"/>
                        </a:rPr>
                        <a:t> Deficiency Severity by Owner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5352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rgbClr val="5352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" name="Text Placeholder 20"/>
          <p:cNvSpPr txBox="1">
            <a:spLocks/>
          </p:cNvSpPr>
          <p:nvPr/>
        </p:nvSpPr>
        <p:spPr>
          <a:xfrm>
            <a:off x="195263" y="6356350"/>
            <a:ext cx="11384699" cy="365125"/>
          </a:xfrm>
          <a:prstGeom prst="rect">
            <a:avLst/>
          </a:prstGeom>
        </p:spPr>
        <p:txBody>
          <a:bodyPr numCol="2" anchor="b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000" b="0" i="0" kern="120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000" b="0" i="0" kern="120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000" b="0" i="0" kern="120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000" b="0" i="0" kern="120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000" b="0" i="0" kern="120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  | PRIVATE &amp; CONFIDENTIAL| </a:t>
            </a:r>
            <a:r>
              <a:rPr lang="en-US" sz="8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Not Approved for Distribution Without Prior Approval  </a:t>
            </a:r>
          </a:p>
          <a:p>
            <a:pPr algn="r"/>
            <a:r>
              <a:rPr lang="en-US" sz="800" b="1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SOX Audit 2020 Report </a:t>
            </a:r>
            <a:r>
              <a:rPr lang="en-US" sz="8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|  Generated on February 11, 2020 </a:t>
            </a:r>
          </a:p>
        </p:txBody>
      </p:sp>
      <p:sp>
        <p:nvSpPr>
          <p:cNvPr id="5" name="TextBox 6"/>
          <p:cNvSpPr txBox="1"/>
          <p:nvPr/>
        </p:nvSpPr>
        <p:spPr>
          <a:xfrm>
            <a:off x="5819892" y="6307732"/>
            <a:ext cx="1539409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endParaRPr lang="en-US" dirty="0"/>
          </a:p>
        </p:txBody>
      </p:sp>
      <p:pic>
        <p:nvPicPr>
          <p:cNvPr id="6" name="windwardReports"/>
          <p:cNvPicPr/>
          <p:nvPr/>
        </p:nvPicPr>
        <p:blipFill>
          <a:blip r:embed="rId3"/>
          <a:stretch>
            <a:fillRect/>
          </a:stretch>
        </p:blipFill>
        <p:spPr>
          <a:xfrm>
            <a:off x="5819775" y="6307456"/>
            <a:ext cx="444500" cy="444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windwardStudios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0107552"/>
              </p:ext>
            </p:extLst>
          </p:nvPr>
        </p:nvGraphicFramePr>
        <p:xfrm>
          <a:off x="1021080" y="113030"/>
          <a:ext cx="8318229" cy="4104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310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133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738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74308"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5600">
                <a:tc gridSpan="3">
                  <a:txBody>
                    <a:bodyPr/>
                    <a:lstStyle/>
                    <a:p>
                      <a:r>
                        <a:rPr kumimoji="0" lang="en-US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charset="0"/>
                        </a:rPr>
                        <a:t> 9 instances of MCC Code violations found 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5352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5352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T w="381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Business Processes: </a:t>
                      </a: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Procurement</a:t>
                      </a:r>
                    </a:p>
                  </a:txBody>
                  <a:tcPr marT="144000" marB="72000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5352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Owner: 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T="144000" marB="72000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5352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Owner: </a:t>
                      </a: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greg.wilder@gmail.com</a:t>
                      </a:r>
                    </a:p>
                  </a:txBody>
                  <a:tcPr marT="144000" marB="72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Executive Owner: 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T="144000" marB="72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0025">
                <a:tc gridSpan="3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Deficiency Information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Overall Status</a:t>
                      </a:r>
                    </a:p>
                  </a:txBody>
                  <a:tcPr>
                    <a:lnL w="12700" cmpd="sng">
                      <a:noFill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D7D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Severity</a:t>
                      </a:r>
                    </a:p>
                  </a:txBody>
                  <a:tcPr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D7D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Escalation Level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D7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Open</a:t>
                      </a:r>
                    </a:p>
                  </a:txBody>
                  <a:tcPr>
                    <a:lnL w="12700" cmpd="sng">
                      <a:noFill/>
                    </a:lnL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Date Identified</a:t>
                      </a:r>
                    </a:p>
                  </a:txBody>
                  <a:tcPr>
                    <a:lnL w="12700" cmpd="sng">
                      <a:noFill/>
                    </a:lnL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D7D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Remediation Deadline</a:t>
                      </a:r>
                    </a:p>
                  </a:txBody>
                  <a:tcP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D7D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Remediation Status</a:t>
                      </a:r>
                    </a:p>
                  </a:txBody>
                  <a:tcP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D7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January 22, 2020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February 20, 2020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Opened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4308"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" name="Text Placeholder 20"/>
          <p:cNvSpPr txBox="1">
            <a:spLocks/>
          </p:cNvSpPr>
          <p:nvPr/>
        </p:nvSpPr>
        <p:spPr>
          <a:xfrm>
            <a:off x="195263" y="6356350"/>
            <a:ext cx="11384699" cy="365125"/>
          </a:xfrm>
          <a:prstGeom prst="rect">
            <a:avLst/>
          </a:prstGeom>
        </p:spPr>
        <p:txBody>
          <a:bodyPr numCol="2" anchor="b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000" b="0" i="0" kern="120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000" b="0" i="0" kern="120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000" b="0" i="0" kern="120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000" b="0" i="0" kern="120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000" b="0" i="0" kern="120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  | PRIVATE &amp; CONFIDENTIAL| </a:t>
            </a:r>
            <a:r>
              <a:rPr lang="en-US" sz="8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Not Approved for Distribution Without Prior Approval  </a:t>
            </a:r>
          </a:p>
          <a:p>
            <a:pPr algn="r"/>
            <a:r>
              <a:rPr lang="en-US" sz="800" b="1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SOX Audit 2020 Report </a:t>
            </a:r>
            <a:r>
              <a:rPr lang="en-US" sz="8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|  Generated on February 11, 2020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819892" y="6307732"/>
            <a:ext cx="1539409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endParaRPr lang="en-US" dirty="0"/>
          </a:p>
        </p:txBody>
      </p:sp>
      <p:pic>
        <p:nvPicPr>
          <p:cNvPr id="4" name="windwardReports"/>
          <p:cNvPicPr/>
          <p:nvPr/>
        </p:nvPicPr>
        <p:blipFill>
          <a:blip r:embed="rId2"/>
          <a:stretch>
            <a:fillRect/>
          </a:stretch>
        </p:blipFill>
        <p:spPr>
          <a:xfrm>
            <a:off x="5819775" y="6307456"/>
            <a:ext cx="444500" cy="444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windwardStudios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9628449"/>
              </p:ext>
            </p:extLst>
          </p:nvPr>
        </p:nvGraphicFramePr>
        <p:xfrm>
          <a:off x="1021080" y="113030"/>
          <a:ext cx="8362617" cy="4379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509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261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854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74308"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5600">
                <a:tc gridSpan="3">
                  <a:txBody>
                    <a:bodyPr/>
                    <a:lstStyle/>
                    <a:p>
                      <a:r>
                        <a:rPr kumimoji="0" lang="en-US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charset="0"/>
                        </a:rPr>
                        <a:t> SLA Missing in Two Third Party Contracts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5352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5352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Business Processes: </a:t>
                      </a: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Information Technology General Controls</a:t>
                      </a:r>
                    </a:p>
                  </a:txBody>
                  <a:tcPr marT="144000" marB="72000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5352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Owner: 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T="144000" marB="72000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5352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Owner: </a:t>
                      </a: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joanne.ou@gmail.com</a:t>
                      </a:r>
                    </a:p>
                  </a:txBody>
                  <a:tcPr marT="144000" marB="72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Executive Owner: 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T="144000" marB="72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0025">
                <a:tc gridSpan="3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Deficiency Information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Overall Status</a:t>
                      </a:r>
                    </a:p>
                  </a:txBody>
                  <a:tcPr>
                    <a:lnL w="12700" cmpd="sng">
                      <a:noFill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D7D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Severity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D7D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Escalation Level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D7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Open</a:t>
                      </a:r>
                    </a:p>
                  </a:txBody>
                  <a:tcPr>
                    <a:lnL w="12700" cmpd="sng">
                      <a:noFill/>
                    </a:lnL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Date Identified</a:t>
                      </a:r>
                    </a:p>
                  </a:txBody>
                  <a:tcPr>
                    <a:lnL w="12700" cmpd="sng">
                      <a:noFill/>
                    </a:lnL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D7D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Remediation Deadline</a:t>
                      </a:r>
                    </a:p>
                  </a:txBody>
                  <a:tcP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D7D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Remediation Status</a:t>
                      </a:r>
                    </a:p>
                  </a:txBody>
                  <a:tcP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D7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January 22, 2020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March 31, 2020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4308"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" name="Text Placeholder 20"/>
          <p:cNvSpPr txBox="1">
            <a:spLocks/>
          </p:cNvSpPr>
          <p:nvPr/>
        </p:nvSpPr>
        <p:spPr>
          <a:xfrm>
            <a:off x="195263" y="6356350"/>
            <a:ext cx="11384699" cy="365125"/>
          </a:xfrm>
          <a:prstGeom prst="rect">
            <a:avLst/>
          </a:prstGeom>
        </p:spPr>
        <p:txBody>
          <a:bodyPr numCol="2" anchor="b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000" b="0" i="0" kern="120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000" b="0" i="0" kern="120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000" b="0" i="0" kern="120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000" b="0" i="0" kern="120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000" b="0" i="0" kern="120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  | PRIVATE &amp; CONFIDENTIAL| </a:t>
            </a:r>
            <a:r>
              <a:rPr lang="en-US" sz="8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Not Approved for Distribution Without Prior Approval  </a:t>
            </a:r>
          </a:p>
          <a:p>
            <a:pPr algn="r"/>
            <a:r>
              <a:rPr lang="en-US" sz="800" b="1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SOX Audit 2020 Report </a:t>
            </a:r>
            <a:r>
              <a:rPr lang="en-US" sz="8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|  Generated on February 11, 2020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819892" y="6307732"/>
            <a:ext cx="1539409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endParaRPr lang="en-US" dirty="0"/>
          </a:p>
        </p:txBody>
      </p:sp>
      <p:pic>
        <p:nvPicPr>
          <p:cNvPr id="4" name="windwardReports"/>
          <p:cNvPicPr/>
          <p:nvPr/>
        </p:nvPicPr>
        <p:blipFill>
          <a:blip r:embed="rId2"/>
          <a:stretch>
            <a:fillRect/>
          </a:stretch>
        </p:blipFill>
        <p:spPr>
          <a:xfrm>
            <a:off x="5819775" y="6307456"/>
            <a:ext cx="444500" cy="444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windwardStudios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0533334"/>
              </p:ext>
            </p:extLst>
          </p:nvPr>
        </p:nvGraphicFramePr>
        <p:xfrm>
          <a:off x="1021080" y="113030"/>
          <a:ext cx="8371495" cy="38533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549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287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878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74308"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5600">
                <a:tc gridSpan="3">
                  <a:txBody>
                    <a:bodyPr/>
                    <a:lstStyle/>
                    <a:p>
                      <a:r>
                        <a:rPr kumimoji="0" lang="en-US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charset="0"/>
                        </a:rPr>
                        <a:t> 2 related party transactions found 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5352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5352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Business Processes: </a:t>
                      </a: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Procurement</a:t>
                      </a:r>
                    </a:p>
                  </a:txBody>
                  <a:tcPr marT="144000" marB="72000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5352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Owner: 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T="144000" marB="72000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5352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Owner: </a:t>
                      </a: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greg.wildon@gmail.com</a:t>
                      </a:r>
                    </a:p>
                  </a:txBody>
                  <a:tcPr marT="144000" marB="72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Executive Owner: 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T="144000" marB="72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0025">
                <a:tc gridSpan="3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Deficiency Information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Overall Status</a:t>
                      </a:r>
                    </a:p>
                  </a:txBody>
                  <a:tcPr>
                    <a:lnL w="12700" cmpd="sng">
                      <a:noFill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D7D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Severity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D7D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Escalation Level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D7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Open</a:t>
                      </a:r>
                    </a:p>
                  </a:txBody>
                  <a:tcPr>
                    <a:lnL w="12700" cmpd="sng">
                      <a:noFill/>
                    </a:lnL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Date Identified</a:t>
                      </a:r>
                    </a:p>
                  </a:txBody>
                  <a:tcPr>
                    <a:lnL w="12700" cmpd="sng">
                      <a:noFill/>
                    </a:lnL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D7D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Remediation Deadline</a:t>
                      </a:r>
                    </a:p>
                  </a:txBody>
                  <a:tcP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D7D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Remediation Status</a:t>
                      </a:r>
                    </a:p>
                  </a:txBody>
                  <a:tcP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D7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January 22, 2020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February 28, 2020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Opened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" name="Text Placeholder 20"/>
          <p:cNvSpPr txBox="1">
            <a:spLocks/>
          </p:cNvSpPr>
          <p:nvPr/>
        </p:nvSpPr>
        <p:spPr>
          <a:xfrm>
            <a:off x="195263" y="6356350"/>
            <a:ext cx="11384699" cy="365125"/>
          </a:xfrm>
          <a:prstGeom prst="rect">
            <a:avLst/>
          </a:prstGeom>
        </p:spPr>
        <p:txBody>
          <a:bodyPr numCol="2" anchor="b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000" b="0" i="0" kern="120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000" b="0" i="0" kern="120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000" b="0" i="0" kern="120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000" b="0" i="0" kern="120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000" b="0" i="0" kern="120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  | PRIVATE &amp; CONFIDENTIAL| </a:t>
            </a:r>
            <a:r>
              <a:rPr lang="en-US" sz="8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Not Approved for Distribution Without Prior Approval  </a:t>
            </a:r>
          </a:p>
          <a:p>
            <a:pPr algn="r"/>
            <a:r>
              <a:rPr lang="en-US" sz="800" b="1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SOX Audit 2020 Report </a:t>
            </a:r>
            <a:r>
              <a:rPr lang="en-US" sz="8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|  Generated on February 11, 2020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819892" y="6307732"/>
            <a:ext cx="1539409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endParaRPr lang="en-US" dirty="0"/>
          </a:p>
        </p:txBody>
      </p:sp>
      <p:pic>
        <p:nvPicPr>
          <p:cNvPr id="4" name="windwardReports"/>
          <p:cNvPicPr/>
          <p:nvPr/>
        </p:nvPicPr>
        <p:blipFill>
          <a:blip r:embed="rId2"/>
          <a:stretch>
            <a:fillRect/>
          </a:stretch>
        </p:blipFill>
        <p:spPr>
          <a:xfrm>
            <a:off x="5819775" y="6307456"/>
            <a:ext cx="444500" cy="444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21</TotalTime>
  <Pages>6</Pages>
  <Words>338</Words>
  <Application>Microsoft Office PowerPoint</Application>
  <PresentationFormat>Widescreen</PresentationFormat>
  <Paragraphs>77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Trebuchet MS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ACL Services Ltd.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Michelle Vinci</cp:lastModifiedBy>
  <cp:revision>14</cp:revision>
  <dcterms:created xsi:type="dcterms:W3CDTF">2020-02-11T23:03:00Z</dcterms:created>
  <dcterms:modified xsi:type="dcterms:W3CDTF">2020-02-20T00:49:57Z</dcterms:modified>
</cp:coreProperties>
</file>